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vtopetop.ru/top-10-samyih-populyarnyih-yazyikov-programmirovaniya-v-mire.html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sonplaceholder.typicode.com/" TargetMode="External"/><Relationship Id="rId3" Type="http://schemas.openxmlformats.org/officeDocument/2006/relationships/hyperlink" Target="https://www.npmjs.com/package/axios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https://github.com/BATMAH69/java-school-front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Идея взята из https://egghead.io/courses/react-fundamentals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https://facebook.github.io/react/docs/displaying-data.html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https://facebook.github.io/react/docs/reusable-components.html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Плохой пример в eggheads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http://vtopetop.ru/top-10-samyih-populyarnyih-yazyikov-programmirovaniya-v-mire.html</a:t>
            </a:r>
            <a:r>
              <a:rPr lang="ru"/>
              <a:t> - нет пруфов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https://facebook.github.io/react/docs/advanced-performance.html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https://medium.com/@franleplant/react-higher-order-components-in-depth-cf9032ee6c3e#.fkiz88uwt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как понять на сколько он должен быть универсальный?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ru"/>
              <a:t>плавающий велосипед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https://jsonplaceholder.typicode.com/</a:t>
            </a:r>
          </a:p>
          <a:p>
            <a:pPr lv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https://www.npmjs.com/package/axios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рисунок Дэна Абрамова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https://github.com/BATMAH69/NativeExample/tree/java-school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import React from 'react';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import { SWFActions, MsgDict, Panel, PanelType, Button, ButtonType  } from 'components';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class InforMessage extends React.Component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constructor(props)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super(props);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this.onButtonRelease = this.onButtonRelease.bind(this);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onButtonRelease()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SWFActions.next();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render()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let header = null;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let message = null;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if (this.props.swf_data.IsGuardian)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header = MsgDict.getMsg('MSG458');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message = MsgDict.getMsg('MSG459');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if (this.props.swf_data.IsMessages)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header = MsgDict.getMsg('MSG458');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message = MsgDict.getMsg('MSG460');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return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&lt;div&gt;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&lt;Panel type={PanelType.ERROR_BOX} block header={header} message={message} /&gt;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&lt;Button onExecute={this.onButtonRelease}&gt;Перейти в АС ФС&lt;/Button&gt;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&lt;/div&gt;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export default InforMessage;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0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0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0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hyperlink" Target="http://usejsdoc.org/" TargetMode="External"/><Relationship Id="rId10" Type="http://schemas.openxmlformats.org/officeDocument/2006/relationships/hyperlink" Target="http://karma-runner.github.io/1.0/index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flowtype.org/" TargetMode="External"/><Relationship Id="rId4" Type="http://schemas.openxmlformats.org/officeDocument/2006/relationships/hyperlink" Target="http://eslint.org/" TargetMode="External"/><Relationship Id="rId9" Type="http://schemas.openxmlformats.org/officeDocument/2006/relationships/hyperlink" Target="https://chrome.google.com/webstore/detail/redux-devtools/lmhkpmbekcpmknklioeibfkpmmfibljd" TargetMode="External"/><Relationship Id="rId5" Type="http://schemas.openxmlformats.org/officeDocument/2006/relationships/hyperlink" Target="https://www.npmjs.com/package/eslint-config-airbnb" TargetMode="External"/><Relationship Id="rId6" Type="http://schemas.openxmlformats.org/officeDocument/2006/relationships/hyperlink" Target="http://postcss.org/" TargetMode="External"/><Relationship Id="rId7" Type="http://schemas.openxmlformats.org/officeDocument/2006/relationships/hyperlink" Target="https://react-mdl.github.io/react-mdl/" TargetMode="External"/><Relationship Id="rId8" Type="http://schemas.openxmlformats.org/officeDocument/2006/relationships/hyperlink" Target="https://www.npmjs.com/package/react-router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awesomereact.com/" TargetMode="External"/><Relationship Id="rId4" Type="http://schemas.openxmlformats.org/officeDocument/2006/relationships/hyperlink" Target="https://egghead.io/courses/react-fundamentals" TargetMode="External"/><Relationship Id="rId5" Type="http://schemas.openxmlformats.org/officeDocument/2006/relationships/hyperlink" Target="https://egghead.io/courses/getting-started-with-redux" TargetMode="External"/><Relationship Id="rId6" Type="http://schemas.openxmlformats.org/officeDocument/2006/relationships/hyperlink" Target="https://www.youtube.com/playlist?list=PLb0IAmt7-GS1cbw4qonlQztYV1TAW0sCr" TargetMode="External"/><Relationship Id="rId7" Type="http://schemas.openxmlformats.org/officeDocument/2006/relationships/hyperlink" Target="https://www.youtube.com/playlist?list=PLb0IAmt7-GS0M8Q95RIc2lOM6nc77q1IY" TargetMode="External"/><Relationship Id="rId8" Type="http://schemas.openxmlformats.org/officeDocument/2006/relationships/hyperlink" Target="https://www.youtube.com/watch?v=gbTSl88k5pk&amp;list=PLvItDmb0sZw8HZwaeolxxRq3UGpWM3LgW&amp;index=1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ES6 + ReactJS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https://goo.gl/dq8EoO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10194" l="0" r="0" t="3990"/>
          <a:stretch/>
        </p:blipFill>
        <p:spPr>
          <a:xfrm>
            <a:off x="1232000" y="1161750"/>
            <a:ext cx="6680001" cy="38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Шу Ха Ри</a:t>
            </a: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4">
            <a:alphaModFix/>
          </a:blip>
          <a:srcRect b="0" l="0" r="61325" t="0"/>
          <a:stretch/>
        </p:blipFill>
        <p:spPr>
          <a:xfrm>
            <a:off x="4592550" y="3865525"/>
            <a:ext cx="287251" cy="25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React и ReactDOM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Объединяй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и властвуй 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950" y="1108387"/>
            <a:ext cx="6342700" cy="382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5902375" y="2295375"/>
            <a:ext cx="1264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ReactDOM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3653875" y="2663875"/>
            <a:ext cx="70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React</a:t>
            </a:r>
          </a:p>
        </p:txBody>
      </p:sp>
      <p:cxnSp>
        <p:nvCxnSpPr>
          <p:cNvPr id="137" name="Shape 137"/>
          <p:cNvCxnSpPr/>
          <p:nvPr/>
        </p:nvCxnSpPr>
        <p:spPr>
          <a:xfrm>
            <a:off x="5859900" y="1009350"/>
            <a:ext cx="0" cy="3953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Сборка фронтенда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750" y="1152475"/>
            <a:ext cx="5957574" cy="37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0. Set Up a Webpack Development Environment 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npm init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--save-dev babel-cli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--save-dev babel-core babel-preset-es2015 babel-preset-react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--save-dev react react-dom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--save-dev webpack webpack-dev-server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 react react-dom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Дальше будет на эльфийском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76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Подключение реакт 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152475"/>
            <a:ext cx="4738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&lt;!DOCTYPE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html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head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title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School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title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head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body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id=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"app"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&lt;!-- вместо index подключим сборку --&gt;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script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src=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"index.js"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script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body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html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4807500" y="1152475"/>
            <a:ext cx="40332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'react'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ReactDOM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'react-dom'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ReactDOM.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render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Hello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document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getElementById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'app'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1. Все любят троицу</a:t>
            </a:r>
          </a:p>
        </p:txBody>
      </p:sp>
      <p:grpSp>
        <p:nvGrpSpPr>
          <p:cNvPr id="170" name="Shape 170"/>
          <p:cNvGrpSpPr/>
          <p:nvPr/>
        </p:nvGrpSpPr>
        <p:grpSpPr>
          <a:xfrm>
            <a:off x="1421299" y="1121449"/>
            <a:ext cx="6301525" cy="3761000"/>
            <a:chOff x="1497499" y="1273849"/>
            <a:chExt cx="6301525" cy="3761000"/>
          </a:xfrm>
        </p:grpSpPr>
        <p:pic>
          <p:nvPicPr>
            <p:cNvPr id="171" name="Shape 171"/>
            <p:cNvPicPr preferRelativeResize="0"/>
            <p:nvPr/>
          </p:nvPicPr>
          <p:blipFill rotWithShape="1">
            <a:blip r:embed="rId3">
              <a:alphaModFix/>
            </a:blip>
            <a:srcRect b="0" l="11305" r="11736" t="18347"/>
            <a:stretch/>
          </p:blipFill>
          <p:spPr>
            <a:xfrm>
              <a:off x="1497499" y="1273849"/>
              <a:ext cx="6301400" cy="376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Shape 172"/>
            <p:cNvSpPr txBox="1"/>
            <p:nvPr/>
          </p:nvSpPr>
          <p:spPr>
            <a:xfrm>
              <a:off x="1659825" y="1510750"/>
              <a:ext cx="13482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ru" sz="2400">
                  <a:solidFill>
                    <a:schemeClr val="lt1"/>
                  </a:solidFill>
                </a:rPr>
                <a:t>CLASS</a:t>
              </a:r>
            </a:p>
          </p:txBody>
        </p:sp>
        <p:sp>
          <p:nvSpPr>
            <p:cNvPr id="173" name="Shape 173"/>
            <p:cNvSpPr txBox="1"/>
            <p:nvPr/>
          </p:nvSpPr>
          <p:spPr>
            <a:xfrm>
              <a:off x="6384225" y="1510750"/>
              <a:ext cx="1414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chemeClr val="lt1"/>
                  </a:solidFill>
                </a:rPr>
                <a:t>ARROW</a:t>
              </a:r>
            </a:p>
          </p:txBody>
        </p:sp>
        <p:sp>
          <p:nvSpPr>
            <p:cNvPr id="174" name="Shape 174"/>
            <p:cNvSpPr txBox="1"/>
            <p:nvPr/>
          </p:nvSpPr>
          <p:spPr>
            <a:xfrm>
              <a:off x="4326825" y="2196550"/>
              <a:ext cx="6162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chemeClr val="lt1"/>
                  </a:solidFill>
                </a:rPr>
                <a:t>JS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1. Виды компонент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152475"/>
            <a:ext cx="3009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 class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render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World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255300" y="1152475"/>
            <a:ext cx="2415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 arrow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= ()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World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207300" y="1152475"/>
            <a:ext cx="2685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//origin js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createElement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'div'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null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'Hi World'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Shape 183"/>
          <p:cNvCxnSpPr/>
          <p:nvPr/>
        </p:nvCxnSpPr>
        <p:spPr>
          <a:xfrm>
            <a:off x="3038400" y="1015800"/>
            <a:ext cx="0" cy="42402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4" name="Shape 184"/>
          <p:cNvCxnSpPr/>
          <p:nvPr/>
        </p:nvCxnSpPr>
        <p:spPr>
          <a:xfrm>
            <a:off x="5934000" y="1015800"/>
            <a:ext cx="0" cy="41838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Первое правило React</a:t>
            </a:r>
          </a:p>
        </p:txBody>
      </p:sp>
      <p:sp>
        <p:nvSpPr>
          <p:cNvPr id="190" name="Shape 1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Не возвращайте более одного тега из реакт компонента!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2. Типы атрибутов и параметры по умолчанию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&lt;App target=”world”/&gt; </a:t>
            </a:r>
            <a:r>
              <a:rPr i="1" lang="ru">
                <a:solidFill>
                  <a:srgbClr val="808080"/>
                </a:solidFill>
              </a:rPr>
              <a:t>// вызов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 arrow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= (props) =&gt; 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{props.target}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App.propTypes =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target: React.PropTypes.string.isRequired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export default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Где резюме?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Ударники труда: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Малеванный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Истамов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Чернявский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Комягин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Коджаев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Байда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Жмурин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Нешин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Смолянинова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Плешаков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3. Состояния компонента и обновление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constructor(props)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super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(props);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.state = { count: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</a:rPr>
              <a:t>0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update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=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.update.bind(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update()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count: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.state.count + 1 });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{...}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4. Внутренние компоненты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= (props) =&gt; 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{props.target} {props.message}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= ()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 ... /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 ... /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 ... /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5. Связь компонентов и DOM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311700" y="1152475"/>
            <a:ext cx="8668800" cy="290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update(e)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width: ReactDOM.findDOMNode(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.refs.widget).offsetWidth })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ref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="widget"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.state.width}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/>
              <a:t> 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179100" y="1294500"/>
            <a:ext cx="4749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/>
              <a:t> 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2439700" y="4240400"/>
            <a:ext cx="344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! Плохой пример в eggheads 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6. Работа с детьми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</a:rPr>
              <a:t>const </a:t>
            </a:r>
            <a:r>
              <a:rPr lang="ru">
                <a:solidFill>
                  <a:schemeClr val="dk1"/>
                </a:solidFill>
              </a:rPr>
              <a:t>Widget = 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style</a:t>
            </a:r>
            <a:r>
              <a:rPr lang="ru">
                <a:solidFill>
                  <a:schemeClr val="dk1"/>
                </a:solidFill>
              </a:rPr>
              <a:t>={{color:’red’}}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</a:rPr>
              <a:t>{props.children}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b="1">
              <a:solidFill>
                <a:srgbClr val="000080"/>
              </a:solidFill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</a:rPr>
              <a:t>const </a:t>
            </a:r>
            <a:r>
              <a:rPr lang="ru">
                <a:solidFill>
                  <a:schemeClr val="dk1"/>
                </a:solidFill>
              </a:rPr>
              <a:t>App = 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{props.target} {props.text}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bye{props.target} {props.text}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Жизненный цикл компонент</a:t>
            </a: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925" y="1403350"/>
            <a:ext cx="47625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7. Жизненный цикл простой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372250" y="18075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componentWillMount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372250" y="27219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componentDidMount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6011050" y="2721975"/>
            <a:ext cx="27450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componentWillUnmount</a:t>
            </a:r>
          </a:p>
        </p:txBody>
      </p:sp>
      <p:cxnSp>
        <p:nvCxnSpPr>
          <p:cNvPr id="238" name="Shape 238"/>
          <p:cNvCxnSpPr>
            <a:stCxn id="235" idx="2"/>
            <a:endCxn id="236" idx="0"/>
          </p:cNvCxnSpPr>
          <p:nvPr/>
        </p:nvCxnSpPr>
        <p:spPr>
          <a:xfrm>
            <a:off x="1622950" y="2332275"/>
            <a:ext cx="0" cy="389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9" name="Shape 239"/>
          <p:cNvSpPr txBox="1"/>
          <p:nvPr/>
        </p:nvSpPr>
        <p:spPr>
          <a:xfrm>
            <a:off x="3191650" y="27219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componentDidUpdate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7. Жизненный цикл простой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componentWillMount(){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'перед добавлением в 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componentDidMount(){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'после добавления в 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componentDidUpdate(){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'после обновления'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componentWillUnmount(){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'перед удалением из 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&gt;HI&lt;/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Второе правило React</a:t>
            </a:r>
          </a:p>
        </p:txBody>
      </p:sp>
      <p:sp>
        <p:nvSpPr>
          <p:cNvPr id="251" name="Shape 2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Не забываю убирать листенеров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8. Жизненный цикл расширенный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3115450" y="33315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componentDidUpdate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2810650" y="2417175"/>
            <a:ext cx="31137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shouldComponentUpdate</a:t>
            </a:r>
          </a:p>
        </p:txBody>
      </p:sp>
      <p:cxnSp>
        <p:nvCxnSpPr>
          <p:cNvPr id="259" name="Shape 259"/>
          <p:cNvCxnSpPr>
            <a:stCxn id="258" idx="2"/>
          </p:cNvCxnSpPr>
          <p:nvPr/>
        </p:nvCxnSpPr>
        <p:spPr>
          <a:xfrm>
            <a:off x="4367500" y="2941875"/>
            <a:ext cx="0" cy="389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0" name="Shape 260"/>
          <p:cNvSpPr txBox="1"/>
          <p:nvPr/>
        </p:nvSpPr>
        <p:spPr>
          <a:xfrm>
            <a:off x="2810650" y="1502775"/>
            <a:ext cx="31137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componentWillReceiveProps</a:t>
            </a:r>
          </a:p>
        </p:txBody>
      </p:sp>
      <p:cxnSp>
        <p:nvCxnSpPr>
          <p:cNvPr id="261" name="Shape 261"/>
          <p:cNvCxnSpPr>
            <a:stCxn id="260" idx="2"/>
          </p:cNvCxnSpPr>
          <p:nvPr/>
        </p:nvCxnSpPr>
        <p:spPr>
          <a:xfrm>
            <a:off x="4367500" y="2027475"/>
            <a:ext cx="0" cy="389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8. Жизненный цикл расширенный</a:t>
            </a:r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componentWillReceiveProps(){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'обработка props'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shouldComponentUpdate(){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'отменяет render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 return true;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&gt;HI&lt;/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Мои вопросы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Почему вы решили учить JAVA?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Ещё немного потрепаться про популярность языков и опенсорc?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Кто знает идеальную модель взаимодействия бэка и фронта?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Как выглядит ваше апи?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Почему я задаю эти вопросы?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Почему я решил выучить JS?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8. SCU</a:t>
            </a:r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062" y="1192737"/>
            <a:ext cx="5286375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Третье правило React</a:t>
            </a:r>
          </a:p>
        </p:txBody>
      </p:sp>
      <p:sp>
        <p:nvSpPr>
          <p:cNvPr id="280" name="Shape 2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Не забывай про о SCU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9. Зачем нам НОС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449" y="1197125"/>
            <a:ext cx="4135825" cy="37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9. Зачем нам High Order Component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</a:rPr>
              <a:t>let </a:t>
            </a:r>
            <a:r>
              <a:rPr lang="ru">
                <a:solidFill>
                  <a:schemeClr val="dk1"/>
                </a:solidFill>
              </a:rPr>
              <a:t>Widget = (props) =&gt; 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style</a:t>
            </a:r>
            <a:r>
              <a:rPr lang="ru">
                <a:solidFill>
                  <a:schemeClr val="dk1"/>
                </a:solidFill>
              </a:rPr>
              <a:t>={{color:’red’}}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</a:rPr>
              <a:t>{props.children}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greenHOC(WrappedComponent)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style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{{backgroundColor: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'green'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WrappedComponent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{...props}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/&gt;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= greenHOC(Widget);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10. Универсальные компоненты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150" y="1296575"/>
            <a:ext cx="4187150" cy="301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400" y="1333350"/>
            <a:ext cx="4114325" cy="30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11. Отображение динамических элементов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props.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colors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.map((item) =&gt;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key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{item}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style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{{color: item}}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/&gt;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colors=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{[‘red’, ‘green’, ‘blue’]}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/&gt;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12. Что внутри ES5?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225" y="1263750"/>
            <a:ext cx="5234174" cy="36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13. Дебаг в Хроме</a:t>
            </a: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2100">
                <a:solidFill>
                  <a:srgbClr val="262626"/>
                </a:solidFill>
                <a:highlight>
                  <a:srgbClr val="FFFFFF"/>
                </a:highlight>
              </a:rPr>
              <a:t>React Developer Tools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14. Axios</a:t>
            </a: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npm install --save axios@0.8.0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root =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'https://jsonplaceholder.typicode.com'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axios.get(root +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'/posts/1'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.then((response) =&gt;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text: response.data.title });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}).catch((error) =&gt;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text: error.message});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});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15. Контекст</a:t>
            </a:r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 b="5096" l="0" r="0" t="0"/>
          <a:stretch/>
        </p:blipFill>
        <p:spPr>
          <a:xfrm>
            <a:off x="1702362" y="1228775"/>
            <a:ext cx="5739276" cy="36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План занятия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Асинхронность и параллельность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Асинхронность и событийность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Сборщики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React</a:t>
            </a:r>
            <a:r>
              <a:rPr lang="ru"/>
              <a:t> </a:t>
            </a:r>
            <a:r>
              <a:rPr lang="ru"/>
              <a:t>+ coding</a:t>
            </a:r>
          </a:p>
          <a:p>
            <a:pPr indent="-228600" lvl="0" marL="457200">
              <a:spcBef>
                <a:spcPts val="0"/>
              </a:spcBef>
              <a:buAutoNum type="arabicParenR"/>
            </a:pPr>
            <a:r>
              <a:rPr lang="ru"/>
              <a:t>Чистые функции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15. Контекст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524" y="1114900"/>
            <a:ext cx="6963102" cy="391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15. Контекст</a:t>
            </a:r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311700" y="1152475"/>
            <a:ext cx="4261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  getChildContext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"white"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childContextTypes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React.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PropTypes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string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4655100" y="1152475"/>
            <a:ext cx="4261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(props, context)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style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{{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context.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Hello 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D9E6F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contextTypes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React.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PropTypes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string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DEMO</a:t>
            </a:r>
          </a:p>
        </p:txBody>
      </p:sp>
      <p:sp>
        <p:nvSpPr>
          <p:cNvPr id="352" name="Shape 3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rgbClr val="00783C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Мобилка есть?</a:t>
            </a:r>
          </a:p>
        </p:txBody>
      </p:sp>
      <p:sp>
        <p:nvSpPr>
          <p:cNvPr id="358" name="Shape 3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https://goo.gl/9zzPyj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Как запустить это на React Native?</a:t>
            </a:r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Добавить импорты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заменить тэги</a:t>
            </a:r>
          </a:p>
          <a:p>
            <a:pPr indent="-342900" lvl="1" marL="914400" rtl="0">
              <a:spcBef>
                <a:spcPts val="0"/>
              </a:spcBef>
              <a:spcAft>
                <a:spcPts val="200"/>
              </a:spcAft>
              <a:buSzPct val="100000"/>
            </a:pP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 sz="1800"/>
              <a:t>                            -&gt; 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View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indent="-342900" lvl="1" marL="914400" rtl="0">
              <a:spcBef>
                <a:spcPts val="0"/>
              </a:spcBef>
              <a:spcAft>
                <a:spcPts val="200"/>
              </a:spcAft>
              <a:buSzPct val="100000"/>
            </a:pPr>
            <a:r>
              <a:rPr lang="ru" sz="1800">
                <a:solidFill>
                  <a:srgbClr val="458383"/>
                </a:solidFill>
                <a:highlight>
                  <a:srgbClr val="FFFFFF"/>
                </a:highlight>
              </a:rPr>
              <a:t>style 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= {}</a:t>
            </a:r>
            <a:r>
              <a:rPr lang="ru" sz="1800"/>
              <a:t>                       -&gt; </a:t>
            </a:r>
            <a:r>
              <a:rPr lang="ru" sz="1800">
                <a:solidFill>
                  <a:srgbClr val="458383"/>
                </a:solidFill>
                <a:highlight>
                  <a:srgbClr val="FFFFFF"/>
                </a:highlight>
              </a:rPr>
              <a:t>style 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= StyleSheet.</a:t>
            </a:r>
            <a:r>
              <a:rPr b="1" lang="ru" sz="1800">
                <a:solidFill>
                  <a:srgbClr val="1948A6"/>
                </a:solidFill>
                <a:highlight>
                  <a:srgbClr val="FFFFFF"/>
                </a:highlight>
              </a:rPr>
              <a:t>create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({})</a:t>
            </a:r>
          </a:p>
          <a:p>
            <a:pPr indent="-342900" lvl="1" marL="914400" rtl="0">
              <a:spcBef>
                <a:spcPts val="0"/>
              </a:spcBef>
              <a:spcAft>
                <a:spcPts val="200"/>
              </a:spcAft>
              <a:buSzPct val="100000"/>
            </a:pP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blah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 sz="1800"/>
              <a:t>           -&gt; 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Text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blah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Text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indent="-342900" lvl="1" marL="914400" rtl="0">
              <a:spcBef>
                <a:spcPts val="0"/>
              </a:spcBef>
              <a:spcAft>
                <a:spcPts val="200"/>
              </a:spcAft>
              <a:buSzPct val="100000"/>
            </a:pP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input </a:t>
            </a:r>
            <a:r>
              <a:rPr b="1" lang="ru" sz="1800">
                <a:solidFill>
                  <a:srgbClr val="0055FF"/>
                </a:solidFill>
                <a:highlight>
                  <a:srgbClr val="EFEFEF"/>
                </a:highlight>
              </a:rPr>
              <a:t>onChange</a:t>
            </a:r>
            <a:r>
              <a:rPr b="1" lang="ru" sz="1800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{}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 sz="1800"/>
              <a:t> -&gt; 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TextInput </a:t>
            </a:r>
            <a:r>
              <a:rPr b="1" lang="ru" sz="1800">
                <a:solidFill>
                  <a:srgbClr val="0055FF"/>
                </a:solidFill>
                <a:highlight>
                  <a:srgbClr val="EFEFEF"/>
                </a:highlight>
              </a:rPr>
              <a:t>onChangeText</a:t>
            </a:r>
            <a:r>
              <a:rPr b="1" lang="ru" sz="1800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{} 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/&gt;</a:t>
            </a:r>
          </a:p>
          <a:p>
            <a:pPr indent="-342900" lvl="1" marL="914400" rtl="0">
              <a:spcBef>
                <a:spcPts val="0"/>
              </a:spcBef>
              <a:spcAft>
                <a:spcPts val="200"/>
              </a:spcAft>
              <a:buSzPct val="100000"/>
            </a:pP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button </a:t>
            </a:r>
            <a:r>
              <a:rPr b="1" lang="ru" sz="1800">
                <a:solidFill>
                  <a:srgbClr val="0055FF"/>
                </a:solidFill>
                <a:highlight>
                  <a:srgbClr val="EFEFEF"/>
                </a:highlight>
              </a:rPr>
              <a:t>onClick</a:t>
            </a:r>
            <a:r>
              <a:rPr b="1" lang="ru" sz="1800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{}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&gt;   -&gt; &lt;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TouchableOpacity </a:t>
            </a:r>
            <a:r>
              <a:rPr b="1" lang="ru" sz="1800">
                <a:solidFill>
                  <a:srgbClr val="0055FF"/>
                </a:solidFill>
                <a:highlight>
                  <a:srgbClr val="EFEFEF"/>
                </a:highlight>
              </a:rPr>
              <a:t>onPress</a:t>
            </a:r>
            <a:r>
              <a:rPr b="1" lang="ru" sz="1800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{}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&gt;               </a:t>
            </a:r>
          </a:p>
          <a:p>
            <a:pPr indent="457200" lvl="0" marL="365760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Text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Отправить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Text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indent="0" lvl="0" marL="274320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		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TouchableOpacity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indent="-342900" lvl="1" marL="91440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</a:pPr>
            <a:r>
              <a:t/>
            </a:r>
            <a:endParaRPr sz="18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indent="0" lvl="0" marL="45720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EFEFEF"/>
              </a:highlight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Как запустить это на React Native?</a:t>
            </a:r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Добавить импорты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заменить тэги</a:t>
            </a:r>
          </a:p>
          <a:p>
            <a:pPr indent="-342900" lvl="1" marL="914400" rtl="0">
              <a:spcBef>
                <a:spcPts val="0"/>
              </a:spcBef>
              <a:spcAft>
                <a:spcPts val="200"/>
              </a:spcAft>
              <a:buSzPct val="100000"/>
            </a:pP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 (root) &gt;                 -&gt; &lt;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ScrollView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indent="-342900" lvl="1" marL="914400" rtl="0">
              <a:spcBef>
                <a:spcPts val="0"/>
              </a:spcBef>
              <a:spcAft>
                <a:spcPts val="200"/>
              </a:spcAft>
              <a:buSzPct val="100000"/>
            </a:pP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 sz="1800"/>
              <a:t>                            -&gt; 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View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indent="-342900" lvl="1" marL="914400" rtl="0">
              <a:spcBef>
                <a:spcPts val="0"/>
              </a:spcBef>
              <a:spcAft>
                <a:spcPts val="200"/>
              </a:spcAft>
              <a:buSzPct val="100000"/>
            </a:pPr>
            <a:r>
              <a:rPr lang="ru" sz="1800">
                <a:solidFill>
                  <a:srgbClr val="458383"/>
                </a:solidFill>
                <a:highlight>
                  <a:srgbClr val="FFFFFF"/>
                </a:highlight>
              </a:rPr>
              <a:t>style 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= {}</a:t>
            </a:r>
            <a:r>
              <a:rPr lang="ru" sz="1800"/>
              <a:t>                       -&gt; </a:t>
            </a:r>
            <a:r>
              <a:rPr lang="ru" sz="1800">
                <a:solidFill>
                  <a:srgbClr val="458383"/>
                </a:solidFill>
                <a:highlight>
                  <a:srgbClr val="FFFFFF"/>
                </a:highlight>
              </a:rPr>
              <a:t>style 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= StyleSheet.</a:t>
            </a:r>
            <a:r>
              <a:rPr b="1" lang="ru" sz="1800">
                <a:solidFill>
                  <a:srgbClr val="1948A6"/>
                </a:solidFill>
                <a:highlight>
                  <a:srgbClr val="FFFFFF"/>
                </a:highlight>
              </a:rPr>
              <a:t>create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({})</a:t>
            </a:r>
          </a:p>
          <a:p>
            <a:pPr indent="-342900" lvl="1" marL="914400" rtl="0">
              <a:spcBef>
                <a:spcPts val="0"/>
              </a:spcBef>
              <a:spcAft>
                <a:spcPts val="200"/>
              </a:spcAft>
              <a:buSzPct val="100000"/>
            </a:pP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blah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 sz="1800"/>
              <a:t>           -&gt; 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Text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blah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Text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indent="-342900" lvl="1" marL="914400" rtl="0">
              <a:spcBef>
                <a:spcPts val="0"/>
              </a:spcBef>
              <a:spcAft>
                <a:spcPts val="200"/>
              </a:spcAft>
              <a:buSzPct val="100000"/>
            </a:pP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input </a:t>
            </a:r>
            <a:r>
              <a:rPr b="1" lang="ru" sz="1800">
                <a:solidFill>
                  <a:srgbClr val="0055FF"/>
                </a:solidFill>
                <a:highlight>
                  <a:srgbClr val="EFEFEF"/>
                </a:highlight>
              </a:rPr>
              <a:t>onChange</a:t>
            </a:r>
            <a:r>
              <a:rPr b="1" lang="ru" sz="1800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{}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 sz="1800"/>
              <a:t> -&gt; 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TextInput </a:t>
            </a:r>
            <a:r>
              <a:rPr b="1" lang="ru" sz="1800">
                <a:solidFill>
                  <a:srgbClr val="0055FF"/>
                </a:solidFill>
                <a:highlight>
                  <a:srgbClr val="EFEFEF"/>
                </a:highlight>
              </a:rPr>
              <a:t>onChangeText</a:t>
            </a:r>
            <a:r>
              <a:rPr b="1" lang="ru" sz="1800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{} 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/&gt;</a:t>
            </a:r>
          </a:p>
          <a:p>
            <a:pPr indent="-342900" lvl="1" marL="914400" rtl="0">
              <a:spcBef>
                <a:spcPts val="0"/>
              </a:spcBef>
              <a:spcAft>
                <a:spcPts val="200"/>
              </a:spcAft>
              <a:buSzPct val="100000"/>
            </a:pP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button </a:t>
            </a:r>
            <a:r>
              <a:rPr b="1" lang="ru" sz="1800">
                <a:solidFill>
                  <a:srgbClr val="0055FF"/>
                </a:solidFill>
                <a:highlight>
                  <a:srgbClr val="EFEFEF"/>
                </a:highlight>
              </a:rPr>
              <a:t>onClick</a:t>
            </a:r>
            <a:r>
              <a:rPr b="1" lang="ru" sz="1800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{}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&gt;   -&gt; &lt;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TouchableOpacity </a:t>
            </a:r>
            <a:r>
              <a:rPr b="1" lang="ru" sz="1800">
                <a:solidFill>
                  <a:srgbClr val="0055FF"/>
                </a:solidFill>
                <a:highlight>
                  <a:srgbClr val="EFEFEF"/>
                </a:highlight>
              </a:rPr>
              <a:t>onPress</a:t>
            </a:r>
            <a:r>
              <a:rPr b="1" lang="ru" sz="1800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{}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&gt;               </a:t>
            </a:r>
          </a:p>
          <a:p>
            <a:pPr indent="457200" lvl="0" marL="365760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Text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Отправить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Text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indent="0" lvl="0" marL="274320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		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 sz="1800">
                <a:solidFill>
                  <a:srgbClr val="000080"/>
                </a:solidFill>
                <a:highlight>
                  <a:srgbClr val="EFEFEF"/>
                </a:highlight>
              </a:rPr>
              <a:t>TouchableOpacity</a:t>
            </a:r>
            <a:r>
              <a:rPr lang="ru" sz="18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indent="-342900" lvl="1" marL="91440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</a:pPr>
            <a:r>
              <a:t/>
            </a:r>
            <a:endParaRPr sz="18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indent="0" lvl="0" marL="45720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EFEFEF"/>
              </a:highlight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Ты заслоняешь мне солнце</a:t>
            </a:r>
          </a:p>
        </p:txBody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925" y="1211324"/>
            <a:ext cx="4761150" cy="37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Пример рефакторинга</a:t>
            </a:r>
          </a:p>
        </p:txBody>
      </p:sp>
      <p:sp>
        <p:nvSpPr>
          <p:cNvPr id="383" name="Shape 3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Когда не нужен “классный” компонент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Вопросы?</a:t>
            </a:r>
          </a:p>
        </p:txBody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Задание</a:t>
            </a:r>
          </a:p>
        </p:txBody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Написать взаимодействие с рестом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componentWillMount + axios.get получаем данные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render - отображаем данные (изменяемые в input)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компонент 1 onClick - получаем новые данные с сервера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ru"/>
              <a:t>компонент2 onClick - собираем данные из input и отправляем ajax.post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DevOps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625" y="1152475"/>
            <a:ext cx="6062125" cy="37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Беру github и отсекаю лишнее</a:t>
            </a:r>
          </a:p>
        </p:txBody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152475"/>
            <a:ext cx="8082250" cy="38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Мои вопросы</a:t>
            </a:r>
          </a:p>
        </p:txBody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Масштабируемость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Что не разобрали?</a:t>
            </a:r>
          </a:p>
        </p:txBody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200"/>
              </a:spcAft>
            </a:pPr>
            <a:r>
              <a:rPr lang="ru"/>
              <a:t>Redux - глобальное хранилище состояния приложения</a:t>
            </a:r>
          </a:p>
          <a:p>
            <a:pPr indent="-228600" lvl="0" marL="457200" rtl="0">
              <a:spcBef>
                <a:spcPts val="0"/>
              </a:spcBef>
              <a:spcAft>
                <a:spcPts val="200"/>
              </a:spcAft>
            </a:pPr>
            <a:r>
              <a:rPr lang="ru"/>
              <a:t>Immutable - качественная структура данных для React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spcAft>
                <a:spcPts val="200"/>
              </a:spcAft>
            </a:pPr>
            <a:r>
              <a:rPr lang="ru" u="sng">
                <a:solidFill>
                  <a:schemeClr val="hlink"/>
                </a:solidFill>
                <a:hlinkClick r:id="rId3"/>
              </a:rPr>
              <a:t>FlowType</a:t>
            </a:r>
            <a:r>
              <a:rPr lang="ru"/>
              <a:t> - вольная проверка типизация</a:t>
            </a:r>
          </a:p>
          <a:p>
            <a:pPr indent="-228600" lvl="0" marL="457200">
              <a:spcBef>
                <a:spcPts val="0"/>
              </a:spcBef>
              <a:spcAft>
                <a:spcPts val="200"/>
              </a:spcAft>
            </a:pPr>
            <a:r>
              <a:rPr lang="ru" u="sng">
                <a:solidFill>
                  <a:schemeClr val="hlink"/>
                </a:solidFill>
                <a:hlinkClick r:id="rId4"/>
              </a:rPr>
              <a:t>ESLint</a:t>
            </a:r>
            <a:r>
              <a:rPr lang="ru"/>
              <a:t> + </a:t>
            </a:r>
            <a:r>
              <a:rPr lang="ru" u="sng">
                <a:solidFill>
                  <a:schemeClr val="hlink"/>
                </a:solidFill>
                <a:hlinkClick r:id="rId5"/>
              </a:rPr>
              <a:t>airbnb</a:t>
            </a:r>
            <a:r>
              <a:rPr lang="ru"/>
              <a:t> - жесткие правила статической типизации</a:t>
            </a:r>
          </a:p>
          <a:p>
            <a:pPr indent="-228600" lvl="0" marL="457200">
              <a:spcBef>
                <a:spcPts val="0"/>
              </a:spcBef>
              <a:spcAft>
                <a:spcPts val="200"/>
              </a:spcAft>
            </a:pPr>
            <a:r>
              <a:rPr lang="ru" u="sng">
                <a:solidFill>
                  <a:schemeClr val="hlink"/>
                </a:solidFill>
                <a:hlinkClick r:id="rId6"/>
              </a:rPr>
              <a:t>PostCSS</a:t>
            </a:r>
            <a:r>
              <a:rPr lang="ru"/>
              <a:t> и CSSModules - стили адаптированные для компонент</a:t>
            </a:r>
          </a:p>
          <a:p>
            <a:pPr indent="-228600" lvl="0" marL="457200">
              <a:spcBef>
                <a:spcPts val="0"/>
              </a:spcBef>
              <a:spcAft>
                <a:spcPts val="200"/>
              </a:spcAft>
            </a:pPr>
            <a:r>
              <a:rPr lang="ru" u="sng">
                <a:solidFill>
                  <a:schemeClr val="hlink"/>
                </a:solidFill>
                <a:hlinkClick r:id="rId7"/>
              </a:rPr>
              <a:t>React-MDL</a:t>
            </a:r>
            <a:r>
              <a:rPr lang="ru"/>
              <a:t> - библиотека клёвых компонент</a:t>
            </a:r>
          </a:p>
          <a:p>
            <a:pPr indent="-228600" lvl="0" marL="457200">
              <a:spcBef>
                <a:spcPts val="0"/>
              </a:spcBef>
              <a:spcAft>
                <a:spcPts val="200"/>
              </a:spcAft>
            </a:pPr>
            <a:r>
              <a:rPr lang="ru" u="sng">
                <a:solidFill>
                  <a:schemeClr val="hlink"/>
                </a:solidFill>
                <a:hlinkClick r:id="rId8"/>
              </a:rPr>
              <a:t>ReactRouter</a:t>
            </a:r>
            <a:r>
              <a:rPr lang="ru"/>
              <a:t> - роутинг через строку браузера</a:t>
            </a:r>
          </a:p>
          <a:p>
            <a:pPr indent="-228600" lvl="0" marL="457200" rtl="0">
              <a:spcBef>
                <a:spcPts val="0"/>
              </a:spcBef>
              <a:spcAft>
                <a:spcPts val="200"/>
              </a:spcAft>
            </a:pPr>
            <a:r>
              <a:rPr lang="ru" u="sng">
                <a:solidFill>
                  <a:schemeClr val="hlink"/>
                </a:solidFill>
                <a:hlinkClick r:id="rId9"/>
              </a:rPr>
              <a:t>Redux DT и TimeMachine</a:t>
            </a:r>
            <a:r>
              <a:rPr lang="ru"/>
              <a:t> - крутое управление состояниями</a:t>
            </a:r>
          </a:p>
          <a:p>
            <a:pPr indent="-228600" lvl="0" marL="457200" rtl="0">
              <a:spcBef>
                <a:spcPts val="0"/>
              </a:spcBef>
              <a:spcAft>
                <a:spcPts val="200"/>
              </a:spcAft>
            </a:pPr>
            <a:r>
              <a:rPr lang="ru" u="sng">
                <a:solidFill>
                  <a:schemeClr val="hlink"/>
                </a:solidFill>
                <a:hlinkClick r:id="rId10"/>
              </a:rPr>
              <a:t>Karma и jest </a:t>
            </a:r>
            <a:r>
              <a:rPr lang="ru"/>
              <a:t>- Unit и системное тестирование для React</a:t>
            </a:r>
          </a:p>
          <a:p>
            <a:pPr indent="-228600" lvl="0" marL="457200">
              <a:spcBef>
                <a:spcPts val="0"/>
              </a:spcBef>
              <a:spcAft>
                <a:spcPts val="200"/>
              </a:spcAft>
            </a:pPr>
            <a:r>
              <a:rPr lang="ru" u="sng">
                <a:solidFill>
                  <a:schemeClr val="hlink"/>
                </a:solidFill>
                <a:hlinkClick r:id="rId11"/>
              </a:rPr>
              <a:t>JSDocs</a:t>
            </a:r>
            <a:r>
              <a:rPr lang="ru"/>
              <a:t> - автодокументирование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Что посмотреть?</a:t>
            </a:r>
          </a:p>
        </p:txBody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200"/>
              </a:spcAft>
            </a:pPr>
            <a:r>
              <a:rPr lang="ru" u="sng">
                <a:solidFill>
                  <a:schemeClr val="hlink"/>
                </a:solidFill>
                <a:hlinkClick r:id="rId3"/>
              </a:rPr>
              <a:t>Сборник материалов по реакт</a:t>
            </a:r>
            <a:r>
              <a:rPr lang="ru"/>
              <a:t>(en)</a:t>
            </a:r>
          </a:p>
          <a:p>
            <a:pPr indent="-228600" lvl="0" marL="457200" rtl="0">
              <a:spcBef>
                <a:spcPts val="0"/>
              </a:spcBef>
              <a:spcAft>
                <a:spcPts val="200"/>
              </a:spcAft>
            </a:pPr>
            <a:r>
              <a:rPr lang="ru" u="sng">
                <a:solidFill>
                  <a:schemeClr val="hlink"/>
                </a:solidFill>
                <a:hlinkClick r:id="rId4"/>
              </a:rPr>
              <a:t>Курс по React</a:t>
            </a:r>
            <a:r>
              <a:rPr lang="ru"/>
              <a:t>(en)</a:t>
            </a:r>
          </a:p>
          <a:p>
            <a:pPr indent="-228600" lvl="0" marL="457200" rtl="0">
              <a:spcBef>
                <a:spcPts val="0"/>
              </a:spcBef>
              <a:spcAft>
                <a:spcPts val="200"/>
              </a:spcAft>
            </a:pPr>
            <a:r>
              <a:rPr lang="ru" u="sng">
                <a:solidFill>
                  <a:schemeClr val="hlink"/>
                </a:solidFill>
                <a:hlinkClick r:id="rId5"/>
              </a:rPr>
              <a:t>Лёгкий курс по редукс</a:t>
            </a:r>
            <a:r>
              <a:rPr lang="ru"/>
              <a:t>(en)</a:t>
            </a:r>
          </a:p>
          <a:p>
            <a:pPr indent="-228600" lvl="0" marL="457200" rtl="0">
              <a:spcBef>
                <a:spcPts val="0"/>
              </a:spcBef>
              <a:spcAft>
                <a:spcPts val="200"/>
              </a:spcAft>
            </a:pPr>
            <a:r>
              <a:rPr lang="ru" u="sng">
                <a:solidFill>
                  <a:schemeClr val="accent5"/>
                </a:solidFill>
                <a:hlinkClick r:id="rId6"/>
              </a:rPr>
              <a:t>React Conf 2015</a:t>
            </a:r>
            <a:r>
              <a:rPr lang="ru"/>
              <a:t>(en)</a:t>
            </a:r>
          </a:p>
          <a:p>
            <a:pPr indent="-228600" lvl="0" marL="457200" rtl="0">
              <a:spcBef>
                <a:spcPts val="0"/>
              </a:spcBef>
              <a:spcAft>
                <a:spcPts val="200"/>
              </a:spcAft>
            </a:pPr>
            <a:r>
              <a:rPr lang="ru" u="sng">
                <a:solidFill>
                  <a:schemeClr val="hlink"/>
                </a:solidFill>
                <a:hlinkClick r:id="rId7"/>
              </a:rPr>
              <a:t>React Conf 2016</a:t>
            </a:r>
            <a:r>
              <a:rPr lang="ru"/>
              <a:t>(en)</a:t>
            </a:r>
          </a:p>
          <a:p>
            <a:pPr indent="-228600" lvl="0" marL="457200" rtl="0">
              <a:spcBef>
                <a:spcPts val="0"/>
              </a:spcBef>
              <a:spcAft>
                <a:spcPts val="200"/>
              </a:spcAft>
            </a:pPr>
            <a:r>
              <a:rPr lang="ru" u="sng">
                <a:solidFill>
                  <a:schemeClr val="hlink"/>
                </a:solidFill>
                <a:hlinkClick r:id="rId8"/>
              </a:rPr>
              <a:t>Видеокурс ReactJS Essential</a:t>
            </a:r>
            <a:r>
              <a:rPr lang="ru"/>
              <a:t>(ru синтаксис старый но в общем норм)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Асинхронность и параллельность</a:t>
            </a: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20538" l="0" r="0" t="21426"/>
          <a:stretch/>
        </p:blipFill>
        <p:spPr>
          <a:xfrm>
            <a:off x="311700" y="1524025"/>
            <a:ext cx="8520600" cy="247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Асинхронность и параллельность</a:t>
            </a: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20538" l="0" r="30294" t="21426"/>
          <a:stretch/>
        </p:blipFill>
        <p:spPr>
          <a:xfrm>
            <a:off x="311700" y="2335625"/>
            <a:ext cx="3039801" cy="1265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Shape 92"/>
          <p:cNvGrpSpPr/>
          <p:nvPr/>
        </p:nvGrpSpPr>
        <p:grpSpPr>
          <a:xfrm>
            <a:off x="5816924" y="3080400"/>
            <a:ext cx="2046474" cy="1265449"/>
            <a:chOff x="5170750" y="2846725"/>
            <a:chExt cx="2046474" cy="1265449"/>
          </a:xfrm>
        </p:grpSpPr>
        <p:pic>
          <p:nvPicPr>
            <p:cNvPr id="93" name="Shape 93"/>
            <p:cNvPicPr preferRelativeResize="0"/>
            <p:nvPr/>
          </p:nvPicPr>
          <p:blipFill rotWithShape="1">
            <a:blip r:embed="rId3">
              <a:alphaModFix/>
            </a:blip>
            <a:srcRect b="20538" l="0" r="53073" t="21426"/>
            <a:stretch/>
          </p:blipFill>
          <p:spPr>
            <a:xfrm>
              <a:off x="5170750" y="2846725"/>
              <a:ext cx="2046474" cy="1265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Shape 94"/>
            <p:cNvSpPr txBox="1"/>
            <p:nvPr/>
          </p:nvSpPr>
          <p:spPr>
            <a:xfrm>
              <a:off x="6540200" y="3486150"/>
              <a:ext cx="2973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1</a:t>
              </a:r>
            </a:p>
          </p:txBody>
        </p:sp>
      </p:grpSp>
      <p:sp>
        <p:nvSpPr>
          <p:cNvPr id="95" name="Shape 95"/>
          <p:cNvSpPr txBox="1"/>
          <p:nvPr/>
        </p:nvSpPr>
        <p:spPr>
          <a:xfrm>
            <a:off x="2663775" y="3002100"/>
            <a:ext cx="37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2400">
                <a:solidFill>
                  <a:srgbClr val="980000"/>
                </a:solidFill>
              </a:rPr>
              <a:t>3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1662800" y="2952750"/>
            <a:ext cx="3741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2400">
                <a:solidFill>
                  <a:srgbClr val="980000"/>
                </a:solidFill>
              </a:rPr>
              <a:t>1</a:t>
            </a:r>
          </a:p>
        </p:txBody>
      </p:sp>
      <p:grpSp>
        <p:nvGrpSpPr>
          <p:cNvPr id="97" name="Shape 97"/>
          <p:cNvGrpSpPr/>
          <p:nvPr/>
        </p:nvGrpSpPr>
        <p:grpSpPr>
          <a:xfrm>
            <a:off x="5792500" y="1299499"/>
            <a:ext cx="3039801" cy="1265449"/>
            <a:chOff x="5704150" y="1299500"/>
            <a:chExt cx="3039801" cy="1265449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3">
              <a:alphaModFix/>
            </a:blip>
            <a:srcRect b="20538" l="0" r="30294" t="21426"/>
            <a:stretch/>
          </p:blipFill>
          <p:spPr>
            <a:xfrm>
              <a:off x="5704150" y="1299499"/>
              <a:ext cx="3039801" cy="1265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 txBox="1"/>
            <p:nvPr/>
          </p:nvSpPr>
          <p:spPr>
            <a:xfrm>
              <a:off x="8063600" y="1962150"/>
              <a:ext cx="3741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3</a:t>
              </a:r>
            </a:p>
          </p:txBody>
        </p:sp>
        <p:sp>
          <p:nvSpPr>
            <p:cNvPr id="100" name="Shape 100"/>
            <p:cNvSpPr txBox="1"/>
            <p:nvPr/>
          </p:nvSpPr>
          <p:spPr>
            <a:xfrm>
              <a:off x="7073000" y="1885950"/>
              <a:ext cx="3741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2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3351487" y="2409125"/>
            <a:ext cx="2046474" cy="1265449"/>
            <a:chOff x="5170750" y="2846725"/>
            <a:chExt cx="2046474" cy="1265449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3">
              <a:alphaModFix/>
            </a:blip>
            <a:srcRect b="20538" l="0" r="53073" t="21426"/>
            <a:stretch/>
          </p:blipFill>
          <p:spPr>
            <a:xfrm>
              <a:off x="5170750" y="2846725"/>
              <a:ext cx="2046474" cy="1265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 txBox="1"/>
            <p:nvPr/>
          </p:nvSpPr>
          <p:spPr>
            <a:xfrm>
              <a:off x="6539600" y="3486150"/>
              <a:ext cx="3741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2</a:t>
              </a:r>
            </a:p>
          </p:txBody>
        </p:sp>
      </p:grpSp>
      <p:cxnSp>
        <p:nvCxnSpPr>
          <p:cNvPr id="104" name="Shape 104"/>
          <p:cNvCxnSpPr/>
          <p:nvPr/>
        </p:nvCxnSpPr>
        <p:spPr>
          <a:xfrm>
            <a:off x="5666700" y="1154800"/>
            <a:ext cx="0" cy="4062900"/>
          </a:xfrm>
          <a:prstGeom prst="straightConnector1">
            <a:avLst/>
          </a:prstGeom>
          <a:noFill/>
          <a:ln cap="flat" cmpd="sng" w="19050">
            <a:solidFill>
              <a:srgbClr val="3E999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Событийность и асинхронность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</a:t>
            </a:r>
          </a:p>
        </p:txBody>
      </p:sp>
      <p:pic>
        <p:nvPicPr>
          <p:cNvPr descr="giphy.gif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199" y="1391973"/>
            <a:ext cx="5719674" cy="32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Событийность и асинхронность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</a:t>
            </a:r>
          </a:p>
        </p:txBody>
      </p:sp>
      <p:pic>
        <p:nvPicPr>
          <p:cNvPr descr="giphy.gif"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800" y="1152475"/>
            <a:ext cx="6254874" cy="37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